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90" r:id="rId3"/>
    <p:sldId id="291" r:id="rId4"/>
    <p:sldId id="292" r:id="rId5"/>
    <p:sldId id="304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5" r:id="rId15"/>
    <p:sldId id="302" r:id="rId16"/>
  </p:sldIdLst>
  <p:sldSz cx="9144000" cy="6858000" type="screen4x3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EUSER" initials="D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C"/>
    <a:srgbClr val="262626"/>
    <a:srgbClr val="FFF5CC"/>
    <a:srgbClr val="EBF5D6"/>
    <a:srgbClr val="FFFFFF"/>
    <a:srgbClr val="646D70"/>
    <a:srgbClr val="54A939"/>
    <a:srgbClr val="3C474F"/>
    <a:srgbClr val="FCCF18"/>
    <a:srgbClr val="006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01" autoAdjust="0"/>
    <p:restoredTop sz="74378" autoAdjust="0"/>
  </p:normalViewPr>
  <p:slideViewPr>
    <p:cSldViewPr snapToGrid="0" showGuides="1">
      <p:cViewPr>
        <p:scale>
          <a:sx n="67" d="100"/>
          <a:sy n="67" d="100"/>
        </p:scale>
        <p:origin x="-120" y="-72"/>
      </p:cViewPr>
      <p:guideLst>
        <p:guide orient="horz" pos="928"/>
        <p:guide orient="horz" pos="3438"/>
        <p:guide pos="28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69700E68-E5E7-7248-A87A-65D1E81141C3}" type="datetime1">
              <a:rPr lang="en-US"/>
              <a:pPr/>
              <a:t>2/3/2014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D7A98A14-C31D-8449-AEA9-81E85263E3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318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EA57D996-692C-BB42-AFE2-9A9C019A3177}" type="datetime1">
              <a:rPr lang="en-US"/>
              <a:pPr/>
              <a:t>2/3/2014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7" tIns="46589" rIns="93177" bIns="4658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6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-106" charset="0"/>
              </a:defRPr>
            </a:lvl1pPr>
          </a:lstStyle>
          <a:p>
            <a:fld id="{EA1563FC-82AB-D046-9156-A73D670BA9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568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9271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56363"/>
            <a:ext cx="9153144" cy="4016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5092700"/>
            <a:ext cx="4572000" cy="1363663"/>
          </a:xfrm>
          <a:prstGeom prst="rect">
            <a:avLst/>
          </a:prstGeom>
          <a:solidFill>
            <a:srgbClr val="0099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2" name="Rectangle 11"/>
          <p:cNvSpPr/>
          <p:nvPr userDrawn="1"/>
        </p:nvSpPr>
        <p:spPr>
          <a:xfrm flipH="1">
            <a:off x="4555613" y="5092700"/>
            <a:ext cx="4597085" cy="1363663"/>
          </a:xfrm>
          <a:prstGeom prst="rect">
            <a:avLst/>
          </a:prstGeom>
          <a:solidFill>
            <a:srgbClr val="646D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17" name="Picture 32" descr="doe_logo_ppt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121400" y="288925"/>
            <a:ext cx="274320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163046" y="5253120"/>
            <a:ext cx="4382300" cy="1175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400" b="1" i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0"/>
          </p:nvPr>
        </p:nvSpPr>
        <p:spPr>
          <a:xfrm>
            <a:off x="4776303" y="5247265"/>
            <a:ext cx="4171052" cy="33112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endParaRPr lang="en-US" noProof="0" dirty="0" smtClean="0"/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2"/>
          </p:nvPr>
        </p:nvSpPr>
        <p:spPr>
          <a:xfrm>
            <a:off x="4776252" y="5584690"/>
            <a:ext cx="4180863" cy="73490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168100" y="5672913"/>
            <a:ext cx="1390650" cy="2886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bg1"/>
                </a:solidFill>
                <a:latin typeface="+mn-lt"/>
                <a:cs typeface="Arial"/>
              </a:defRPr>
            </a:lvl1pPr>
            <a:lvl5pPr>
              <a:defRPr/>
            </a:lvl5pPr>
          </a:lstStyle>
          <a:p>
            <a:pPr lvl="0"/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1" y="898281"/>
            <a:ext cx="9144001" cy="55570"/>
            <a:chOff x="-1" y="656981"/>
            <a:chExt cx="9144001" cy="55570"/>
          </a:xfrm>
        </p:grpSpPr>
        <p:sp>
          <p:nvSpPr>
            <p:cNvPr id="29" name="Rectangle 28"/>
            <p:cNvSpPr/>
            <p:nvPr userDrawn="1"/>
          </p:nvSpPr>
          <p:spPr bwMode="auto">
            <a:xfrm flipH="1" flipV="1">
              <a:off x="-1" y="656982"/>
              <a:ext cx="4268788" cy="54864"/>
            </a:xfrm>
            <a:prstGeom prst="rect">
              <a:avLst/>
            </a:prstGeom>
            <a:solidFill>
              <a:srgbClr val="0099C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0" name="Rectangle 29"/>
            <p:cNvSpPr/>
            <p:nvPr userDrawn="1"/>
          </p:nvSpPr>
          <p:spPr bwMode="auto">
            <a:xfrm flipH="1" flipV="1">
              <a:off x="5834063" y="656988"/>
              <a:ext cx="3309937" cy="55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31" name="Rectangle 30"/>
            <p:cNvSpPr/>
            <p:nvPr userDrawn="1"/>
          </p:nvSpPr>
          <p:spPr bwMode="auto">
            <a:xfrm flipH="1" flipV="1">
              <a:off x="4267200" y="656981"/>
              <a:ext cx="1704975" cy="548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pic>
        <p:nvPicPr>
          <p:cNvPr id="2" name="Picture 1" descr="logo_tra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" y="88900"/>
            <a:ext cx="2508455" cy="742950"/>
          </a:xfrm>
          <a:prstGeom prst="rect">
            <a:avLst/>
          </a:prstGeom>
        </p:spPr>
      </p:pic>
      <p:sp>
        <p:nvSpPr>
          <p:cNvPr id="23" name="Rounded Rectangle 22"/>
          <p:cNvSpPr/>
          <p:nvPr userDrawn="1"/>
        </p:nvSpPr>
        <p:spPr>
          <a:xfrm>
            <a:off x="0" y="953852"/>
            <a:ext cx="9144000" cy="4138848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5056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4" name="Picture 23" descr="logo_tra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1" y="2334620"/>
            <a:ext cx="7319634" cy="21679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8731250" cy="55308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0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ext &amp;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92088" y="819150"/>
            <a:ext cx="8731250" cy="55245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863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96850" y="800100"/>
            <a:ext cx="8726488" cy="554355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3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53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438" y="0"/>
            <a:ext cx="8724900" cy="812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500" y="812800"/>
            <a:ext cx="8732838" cy="553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9"/>
          <p:cNvSpPr txBox="1">
            <a:spLocks/>
          </p:cNvSpPr>
          <p:nvPr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Font typeface="Arial" pitchFamily="-106" charset="0"/>
              <a:buNone/>
            </a:pPr>
            <a:fld id="{1EF35371-194E-174F-9528-630C4585B8CC}" type="slidenum">
              <a:rPr lang="en-US" sz="1000" smtClean="0">
                <a:solidFill>
                  <a:schemeClr val="tx1"/>
                </a:solidFill>
                <a:ea typeface="Arial" pitchFamily="-106" charset="0"/>
                <a:cs typeface="Arial" pitchFamily="-106" charset="0"/>
              </a:rPr>
              <a:pPr marL="342900" indent="-342900" algn="ctr">
                <a:lnSpc>
                  <a:spcPct val="90000"/>
                </a:lnSpc>
                <a:spcBef>
                  <a:spcPct val="20000"/>
                </a:spcBef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chemeClr val="tx1"/>
              </a:solidFill>
              <a:ea typeface="Arial" pitchFamily="-106" charset="0"/>
              <a:cs typeface="Arial" pitchFamily="-106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-1" y="656981"/>
            <a:ext cx="9144001" cy="55570"/>
            <a:chOff x="-1" y="656981"/>
            <a:chExt cx="9144001" cy="55570"/>
          </a:xfrm>
        </p:grpSpPr>
        <p:sp>
          <p:nvSpPr>
            <p:cNvPr id="11" name="Rectangle 10"/>
            <p:cNvSpPr/>
            <p:nvPr userDrawn="1"/>
          </p:nvSpPr>
          <p:spPr bwMode="auto">
            <a:xfrm flipH="1" flipV="1">
              <a:off x="-1" y="656982"/>
              <a:ext cx="4268788" cy="548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 flipH="1" flipV="1">
              <a:off x="5834063" y="656988"/>
              <a:ext cx="3309937" cy="555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7" name="Rectangle 16"/>
            <p:cNvSpPr/>
            <p:nvPr userDrawn="1"/>
          </p:nvSpPr>
          <p:spPr bwMode="auto">
            <a:xfrm flipH="1" flipV="1">
              <a:off x="4267200" y="656981"/>
              <a:ext cx="1704975" cy="548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27" y="6379298"/>
            <a:ext cx="1422949" cy="4214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2" r:id="rId2"/>
    <p:sldLayoutId id="2147483690" r:id="rId3"/>
    <p:sldLayoutId id="2147483693" r:id="rId4"/>
    <p:sldLayoutId id="2147483695" r:id="rId5"/>
  </p:sldLayoutIdLst>
  <p:txStyles>
    <p:titleStyle>
      <a:lvl1pPr algn="l" defTabSz="457200" rtl="0" eaLnBrk="1" latinLnBrk="0" hangingPunct="1">
        <a:spcBef>
          <a:spcPct val="0"/>
        </a:spcBef>
        <a:buNone/>
        <a:defRPr lang="en-US" sz="2800" b="1" kern="1200" dirty="0" smtClean="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63046" y="5253120"/>
            <a:ext cx="4382300" cy="8877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Atmosphere to Electrons (A2e)</a:t>
            </a:r>
          </a:p>
          <a:p>
            <a:r>
              <a:rPr lang="en-US" dirty="0" smtClean="0"/>
              <a:t>Aeroacoustics and Propagation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752286" y="5344542"/>
            <a:ext cx="4314076" cy="404505"/>
          </a:xfrm>
        </p:spPr>
        <p:txBody>
          <a:bodyPr>
            <a:normAutofit/>
          </a:bodyPr>
          <a:lstStyle/>
          <a:p>
            <a:r>
              <a:rPr lang="en-US" dirty="0" smtClean="0"/>
              <a:t>DOE Wind and Water Power Technologies Office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76252" y="5719864"/>
            <a:ext cx="4180863" cy="599726"/>
          </a:xfrm>
        </p:spPr>
        <p:txBody>
          <a:bodyPr/>
          <a:lstStyle/>
          <a:p>
            <a:r>
              <a:rPr lang="en-US" dirty="0" smtClean="0"/>
              <a:t>Patrick Moriarty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851" y="6173427"/>
            <a:ext cx="1390650" cy="288687"/>
          </a:xfrm>
        </p:spPr>
        <p:txBody>
          <a:bodyPr/>
          <a:lstStyle/>
          <a:p>
            <a:r>
              <a:rPr lang="en-US" dirty="0" smtClean="0"/>
              <a:t>February 2014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(cont.)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798"/>
            <a:ext cx="5675364" cy="6045201"/>
          </a:xfrm>
        </p:spPr>
        <p:txBody>
          <a:bodyPr>
            <a:normAutofit/>
          </a:bodyPr>
          <a:lstStyle/>
          <a:p>
            <a:r>
              <a:rPr lang="en-US" dirty="0" smtClean="0"/>
              <a:t>Propagation </a:t>
            </a:r>
            <a:r>
              <a:rPr lang="en-US" dirty="0"/>
              <a:t>S</a:t>
            </a:r>
            <a:r>
              <a:rPr lang="en-US" dirty="0" smtClean="0"/>
              <a:t>tudies</a:t>
            </a:r>
          </a:p>
          <a:p>
            <a:pPr lvl="1"/>
            <a:r>
              <a:rPr lang="en-US" dirty="0" smtClean="0"/>
              <a:t>Partnerships </a:t>
            </a:r>
            <a:r>
              <a:rPr lang="en-US" dirty="0"/>
              <a:t>– NOAA, </a:t>
            </a:r>
            <a:r>
              <a:rPr lang="en-US" dirty="0" smtClean="0"/>
              <a:t>DoT, </a:t>
            </a:r>
            <a:r>
              <a:rPr lang="en-US" dirty="0" err="1" smtClean="0"/>
              <a:t>DoD</a:t>
            </a:r>
            <a:r>
              <a:rPr lang="en-US" dirty="0" smtClean="0"/>
              <a:t>, </a:t>
            </a:r>
            <a:r>
              <a:rPr lang="en-US" dirty="0"/>
              <a:t>NASA</a:t>
            </a:r>
          </a:p>
          <a:p>
            <a:pPr lvl="1"/>
            <a:r>
              <a:rPr lang="en-US" dirty="0" smtClean="0"/>
              <a:t>Leverage previous research</a:t>
            </a:r>
          </a:p>
          <a:p>
            <a:pPr lvl="1"/>
            <a:r>
              <a:rPr lang="en-US" dirty="0" smtClean="0"/>
              <a:t>Range of atmospheric conditions</a:t>
            </a:r>
          </a:p>
          <a:p>
            <a:pPr lvl="1"/>
            <a:r>
              <a:rPr lang="en-US" dirty="0" smtClean="0"/>
              <a:t>Buildings/Structures</a:t>
            </a:r>
          </a:p>
          <a:p>
            <a:r>
              <a:rPr lang="en-US" dirty="0" smtClean="0"/>
              <a:t>Amplitude Modulation</a:t>
            </a:r>
          </a:p>
          <a:p>
            <a:pPr lvl="1"/>
            <a:r>
              <a:rPr lang="en-US" dirty="0" smtClean="0"/>
              <a:t>Fundamental understanding of creation and propagation</a:t>
            </a:r>
          </a:p>
          <a:p>
            <a:r>
              <a:rPr lang="en-US" dirty="0" smtClean="0"/>
              <a:t>Simulation Tools</a:t>
            </a:r>
          </a:p>
          <a:p>
            <a:pPr lvl="1"/>
            <a:r>
              <a:rPr lang="en-US" dirty="0" smtClean="0"/>
              <a:t>Turbines and wind plants including propagation</a:t>
            </a:r>
          </a:p>
          <a:p>
            <a:pPr lvl="1"/>
            <a:r>
              <a:rPr lang="en-US" dirty="0" smtClean="0"/>
              <a:t>Physically appropriate – time and spatially dependent</a:t>
            </a:r>
          </a:p>
          <a:p>
            <a:pPr lvl="1"/>
            <a:r>
              <a:rPr lang="en-US" dirty="0" smtClean="0"/>
              <a:t>Range </a:t>
            </a:r>
            <a:r>
              <a:rPr lang="en-US" dirty="0"/>
              <a:t>of fidelity and quantify uncertainty bounds</a:t>
            </a:r>
          </a:p>
          <a:p>
            <a:pPr lvl="1"/>
            <a:r>
              <a:rPr lang="en-US" dirty="0"/>
              <a:t>Periodic validation comparison exercises</a:t>
            </a:r>
          </a:p>
          <a:p>
            <a:r>
              <a:rPr lang="en-US" dirty="0"/>
              <a:t>Active and passive </a:t>
            </a:r>
            <a:r>
              <a:rPr lang="en-US" dirty="0" smtClean="0"/>
              <a:t>turbine and wind plant control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5" t="18421" r="4079" b="5264"/>
          <a:stretch/>
        </p:blipFill>
        <p:spPr bwMode="auto">
          <a:xfrm>
            <a:off x="5867452" y="1567543"/>
            <a:ext cx="3135033" cy="394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054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(cont.)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6491741" cy="5881914"/>
          </a:xfrm>
        </p:spPr>
        <p:txBody>
          <a:bodyPr>
            <a:normAutofit/>
          </a:bodyPr>
          <a:lstStyle/>
          <a:p>
            <a:r>
              <a:rPr lang="en-US" dirty="0" smtClean="0"/>
              <a:t>Human Response </a:t>
            </a:r>
          </a:p>
          <a:p>
            <a:pPr lvl="1"/>
            <a:r>
              <a:rPr lang="en-US" dirty="0" smtClean="0"/>
              <a:t>Partnerships - NASA and NIH</a:t>
            </a:r>
          </a:p>
          <a:p>
            <a:pPr lvl="1"/>
            <a:r>
              <a:rPr lang="en-US" dirty="0"/>
              <a:t>Relevant metrics for wind turbine </a:t>
            </a:r>
            <a:r>
              <a:rPr lang="en-US" dirty="0" smtClean="0"/>
              <a:t>noise</a:t>
            </a:r>
          </a:p>
          <a:p>
            <a:pPr lvl="2"/>
            <a:r>
              <a:rPr lang="en-US" dirty="0" smtClean="0"/>
              <a:t>Probabilistic vs. deterministic</a:t>
            </a:r>
          </a:p>
          <a:p>
            <a:pPr lvl="2"/>
            <a:r>
              <a:rPr lang="en-US" dirty="0" smtClean="0"/>
              <a:t>Extremes vs. steady operation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dirty="0" smtClean="0"/>
              <a:t>nfrasound detection</a:t>
            </a:r>
          </a:p>
          <a:p>
            <a:pPr lvl="1"/>
            <a:r>
              <a:rPr lang="en-US" dirty="0" smtClean="0"/>
              <a:t>Sleep studies</a:t>
            </a:r>
            <a:endParaRPr lang="en-US" dirty="0"/>
          </a:p>
          <a:p>
            <a:pPr lvl="1"/>
            <a:r>
              <a:rPr lang="en-US" dirty="0" smtClean="0"/>
              <a:t>Indoor/Outdoor sound </a:t>
            </a:r>
            <a:r>
              <a:rPr lang="en-US" dirty="0"/>
              <a:t>transmission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ose response</a:t>
            </a:r>
          </a:p>
          <a:p>
            <a:r>
              <a:rPr lang="en-US" dirty="0" smtClean="0"/>
              <a:t>Public Dissemination</a:t>
            </a:r>
            <a:endParaRPr lang="en-US" dirty="0"/>
          </a:p>
          <a:p>
            <a:pPr lvl="1"/>
            <a:r>
              <a:rPr lang="en-US" dirty="0"/>
              <a:t>Website with continually updated information on wind turbine noise</a:t>
            </a:r>
          </a:p>
          <a:p>
            <a:pPr lvl="2"/>
            <a:r>
              <a:rPr lang="en-US" dirty="0"/>
              <a:t>Comparison between 1980’s and now</a:t>
            </a:r>
          </a:p>
          <a:p>
            <a:pPr lvl="2"/>
            <a:r>
              <a:rPr lang="en-US" dirty="0"/>
              <a:t>Review regulatory history for other sources</a:t>
            </a:r>
          </a:p>
          <a:p>
            <a:pPr lvl="2"/>
            <a:r>
              <a:rPr lang="en-US" dirty="0"/>
              <a:t>Guidelines and best practices</a:t>
            </a:r>
          </a:p>
          <a:p>
            <a:pPr lvl="3"/>
            <a:r>
              <a:rPr lang="en-US" dirty="0"/>
              <a:t>Modeling and measurements</a:t>
            </a:r>
          </a:p>
          <a:p>
            <a:pPr lvl="3"/>
            <a:r>
              <a:rPr lang="en-US" dirty="0"/>
              <a:t>Review and update standards</a:t>
            </a:r>
          </a:p>
          <a:p>
            <a:pPr lvl="1"/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100942"/>
            <a:ext cx="2533650" cy="330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837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Accomplishment Expectations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Scientific understanding of annoyance and appropriate metrics</a:t>
            </a:r>
          </a:p>
          <a:p>
            <a:r>
              <a:rPr lang="en-US" dirty="0"/>
              <a:t>Independent </a:t>
            </a:r>
            <a:r>
              <a:rPr lang="en-US" dirty="0" smtClean="0"/>
              <a:t>objective summaries </a:t>
            </a:r>
            <a:r>
              <a:rPr lang="en-US" dirty="0"/>
              <a:t>to inform wider </a:t>
            </a:r>
            <a:r>
              <a:rPr lang="en-US" dirty="0" smtClean="0"/>
              <a:t>community</a:t>
            </a:r>
          </a:p>
          <a:p>
            <a:r>
              <a:rPr lang="en-US" dirty="0"/>
              <a:t>Standards for wind turbine noise measurement and </a:t>
            </a:r>
            <a:r>
              <a:rPr lang="en-US" dirty="0" smtClean="0"/>
              <a:t>simulation</a:t>
            </a:r>
          </a:p>
          <a:p>
            <a:r>
              <a:rPr lang="en-US" dirty="0" smtClean="0"/>
              <a:t>Propagation models for siting that include atmosphere, topography, and turbine interactions</a:t>
            </a:r>
          </a:p>
          <a:p>
            <a:r>
              <a:rPr lang="en-US" dirty="0" smtClean="0"/>
              <a:t>Validated simulation tools with quantified uncertainty bounds</a:t>
            </a:r>
          </a:p>
          <a:p>
            <a:r>
              <a:rPr lang="en-US" dirty="0" smtClean="0"/>
              <a:t>Tools and data for wind plant noise mitigation and control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40" y="3842657"/>
            <a:ext cx="4546303" cy="298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64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78549" y="30431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79993" y="304106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21081" y="304313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5740" y="302895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3775" y="301232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03112" y="302660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2020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050332"/>
              </p:ext>
            </p:extLst>
          </p:nvPr>
        </p:nvGraphicFramePr>
        <p:xfrm>
          <a:off x="142878" y="3412470"/>
          <a:ext cx="9001125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875"/>
                <a:gridCol w="1285875"/>
                <a:gridCol w="1285875"/>
                <a:gridCol w="1285875"/>
                <a:gridCol w="1285875"/>
                <a:gridCol w="1285875"/>
                <a:gridCol w="1285875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03373" y="4956273"/>
            <a:ext cx="1572803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Website for public</a:t>
            </a:r>
          </a:p>
          <a:p>
            <a:pPr algn="ctr"/>
            <a:r>
              <a:rPr lang="en-US" sz="1400" dirty="0"/>
              <a:t>d</a:t>
            </a:r>
            <a:r>
              <a:rPr lang="en-US" sz="1400" dirty="0" smtClean="0"/>
              <a:t>issemination with</a:t>
            </a:r>
          </a:p>
          <a:p>
            <a:pPr algn="ctr"/>
            <a:r>
              <a:rPr lang="en-US" sz="1400" dirty="0" smtClean="0"/>
              <a:t>myths and facts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540303" y="3886200"/>
            <a:ext cx="0" cy="1028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33098" y="5390822"/>
            <a:ext cx="13234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State of the art </a:t>
            </a:r>
          </a:p>
          <a:p>
            <a:pPr algn="ctr"/>
            <a:r>
              <a:rPr lang="en-US" sz="1400" dirty="0" smtClean="0"/>
              <a:t>summaries</a:t>
            </a:r>
            <a:endParaRPr lang="en-US" sz="1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33098" y="3886200"/>
            <a:ext cx="615987" cy="14287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59089" y="2396189"/>
            <a:ext cx="117211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Wind tunnel  </a:t>
            </a:r>
          </a:p>
          <a:p>
            <a:pPr algn="ctr"/>
            <a:r>
              <a:rPr lang="en-US" sz="1400" dirty="0" smtClean="0"/>
              <a:t>airfoil testing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846207" y="2384707"/>
            <a:ext cx="124598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Full scale wind</a:t>
            </a:r>
          </a:p>
          <a:p>
            <a:pPr algn="ctr"/>
            <a:r>
              <a:rPr lang="en-US" sz="1400" dirty="0" smtClean="0"/>
              <a:t>plant test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692322" y="1732563"/>
            <a:ext cx="1454308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Human Response</a:t>
            </a:r>
          </a:p>
          <a:p>
            <a:pPr algn="ctr"/>
            <a:r>
              <a:rPr lang="en-US" sz="1400" dirty="0" smtClean="0"/>
              <a:t>Studies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40428" y="4694663"/>
            <a:ext cx="147303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Model Validation </a:t>
            </a:r>
          </a:p>
          <a:p>
            <a:pPr algn="ctr"/>
            <a:r>
              <a:rPr lang="en-US" sz="1400" dirty="0" smtClean="0"/>
              <a:t>Exercise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3326210" y="5733870"/>
            <a:ext cx="1531958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Measurement and</a:t>
            </a:r>
          </a:p>
          <a:p>
            <a:pPr algn="ctr"/>
            <a:r>
              <a:rPr lang="en-US" sz="1400" dirty="0" smtClean="0"/>
              <a:t>modeling</a:t>
            </a:r>
          </a:p>
          <a:p>
            <a:pPr algn="ctr"/>
            <a:r>
              <a:rPr lang="en-US" sz="1400" dirty="0" smtClean="0"/>
              <a:t>guidelines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3766180" y="1713182"/>
            <a:ext cx="158581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Propagation Model</a:t>
            </a:r>
          </a:p>
          <a:p>
            <a:pPr algn="ctr"/>
            <a:r>
              <a:rPr lang="en-US" sz="1400" dirty="0" smtClean="0"/>
              <a:t>Release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361188" y="2396189"/>
            <a:ext cx="90890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Begin IEA </a:t>
            </a:r>
          </a:p>
          <a:p>
            <a:pPr algn="ctr"/>
            <a:r>
              <a:rPr lang="en-US" sz="1400" dirty="0" smtClean="0"/>
              <a:t>Task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609453" y="1732563"/>
            <a:ext cx="12619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HFM Turbine </a:t>
            </a:r>
          </a:p>
          <a:p>
            <a:pPr algn="ctr"/>
            <a:r>
              <a:rPr lang="en-US" sz="1400" dirty="0" smtClean="0"/>
              <a:t>Model Release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329778" y="2384707"/>
            <a:ext cx="187096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Engineering Simulation</a:t>
            </a:r>
          </a:p>
          <a:p>
            <a:pPr algn="ctr"/>
            <a:r>
              <a:rPr lang="en-US" sz="1400" dirty="0" smtClean="0"/>
              <a:t>Tools</a:t>
            </a:r>
            <a:r>
              <a:rPr lang="en-US" sz="1400" dirty="0"/>
              <a:t> </a:t>
            </a:r>
            <a:r>
              <a:rPr lang="en-US" sz="1400" dirty="0" smtClean="0"/>
              <a:t>Released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5006832" y="5314950"/>
            <a:ext cx="157145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Wind Plant Control</a:t>
            </a:r>
          </a:p>
          <a:p>
            <a:pPr algn="ctr"/>
            <a:r>
              <a:rPr lang="en-US" sz="1400" dirty="0" smtClean="0"/>
              <a:t>Studies</a:t>
            </a:r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827177" y="3019096"/>
            <a:ext cx="105921" cy="652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419476" y="2355437"/>
            <a:ext cx="0" cy="12858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05982" y="2998368"/>
            <a:ext cx="0" cy="642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3721081" y="3832459"/>
            <a:ext cx="1" cy="768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356015" y="2338801"/>
            <a:ext cx="1820" cy="134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858168" y="3028956"/>
            <a:ext cx="0" cy="642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146630" y="3788151"/>
            <a:ext cx="474690" cy="187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4631865" y="3886201"/>
            <a:ext cx="1160695" cy="1304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5375296" y="3832459"/>
            <a:ext cx="1303296" cy="804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21320" y="4728001"/>
            <a:ext cx="147303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Model Validation </a:t>
            </a:r>
          </a:p>
          <a:p>
            <a:pPr algn="ctr"/>
            <a:r>
              <a:rPr lang="en-US" sz="1400" dirty="0" smtClean="0"/>
              <a:t>Exercise</a:t>
            </a:r>
            <a:endParaRPr lang="en-US" sz="1400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026944" y="2345577"/>
            <a:ext cx="1820" cy="13470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871402" y="3049683"/>
            <a:ext cx="0" cy="6429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58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4572000" y="835032"/>
            <a:ext cx="4572000" cy="5607971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1775" indent="-231775" fontAlgn="auto">
              <a:spcAft>
                <a:spcPts val="0"/>
              </a:spcAft>
            </a:pPr>
            <a:r>
              <a:rPr lang="en-US" sz="3200" b="1" dirty="0" smtClean="0">
                <a:solidFill>
                  <a:srgbClr val="4C4C4C"/>
                </a:solidFill>
              </a:rPr>
              <a:t>DOE Program to Address Noise Issues:</a:t>
            </a:r>
          </a:p>
          <a:p>
            <a:pPr marL="401638" lvl="1" indent="-169863" fontAlgn="auto">
              <a:spcAft>
                <a:spcPts val="0"/>
              </a:spcAft>
            </a:pPr>
            <a:r>
              <a:rPr lang="en-US" sz="2600" dirty="0">
                <a:solidFill>
                  <a:srgbClr val="4C4C4C"/>
                </a:solidFill>
              </a:rPr>
              <a:t>Combination of engineering and human response </a:t>
            </a:r>
            <a:r>
              <a:rPr lang="en-US" sz="2600" dirty="0" smtClean="0">
                <a:solidFill>
                  <a:srgbClr val="4C4C4C"/>
                </a:solidFill>
              </a:rPr>
              <a:t>research</a:t>
            </a:r>
          </a:p>
          <a:p>
            <a:pPr marL="401638" lvl="1" indent="-169863" fontAlgn="auto">
              <a:spcAft>
                <a:spcPts val="0"/>
              </a:spcAft>
            </a:pPr>
            <a:r>
              <a:rPr lang="en-US" sz="2600" dirty="0" smtClean="0">
                <a:solidFill>
                  <a:srgbClr val="4C4C4C"/>
                </a:solidFill>
              </a:rPr>
              <a:t>Multiyear program of observations and modeling</a:t>
            </a:r>
          </a:p>
          <a:p>
            <a:pPr marL="401638" lvl="1" indent="-169863" fontAlgn="auto">
              <a:spcAft>
                <a:spcPts val="0"/>
              </a:spcAft>
            </a:pPr>
            <a:r>
              <a:rPr lang="en-US" sz="2600" dirty="0" smtClean="0">
                <a:solidFill>
                  <a:srgbClr val="4C4C4C"/>
                </a:solidFill>
              </a:rPr>
              <a:t>First priorities</a:t>
            </a:r>
          </a:p>
          <a:p>
            <a:pPr marL="801688" lvl="2" indent="-169863" fontAlgn="auto">
              <a:spcAft>
                <a:spcPts val="0"/>
              </a:spcAft>
            </a:pPr>
            <a:r>
              <a:rPr lang="en-US" sz="2600" dirty="0" smtClean="0">
                <a:solidFill>
                  <a:srgbClr val="4C4C4C"/>
                </a:solidFill>
              </a:rPr>
              <a:t>Information dissemination</a:t>
            </a:r>
          </a:p>
          <a:p>
            <a:pPr marL="801688" lvl="2" indent="-169863" fontAlgn="auto">
              <a:spcAft>
                <a:spcPts val="0"/>
              </a:spcAft>
            </a:pPr>
            <a:r>
              <a:rPr lang="en-US" sz="2600" dirty="0" smtClean="0">
                <a:solidFill>
                  <a:srgbClr val="4C4C4C"/>
                </a:solidFill>
              </a:rPr>
              <a:t>Propagation</a:t>
            </a:r>
          </a:p>
          <a:p>
            <a:pPr marL="801688" lvl="2" indent="-169863" fontAlgn="auto">
              <a:spcAft>
                <a:spcPts val="0"/>
              </a:spcAft>
            </a:pPr>
            <a:r>
              <a:rPr lang="en-US" sz="2600" dirty="0" smtClean="0">
                <a:solidFill>
                  <a:srgbClr val="4C4C4C"/>
                </a:solidFill>
              </a:rPr>
              <a:t>Human response</a:t>
            </a:r>
          </a:p>
          <a:p>
            <a:pPr marL="801688" lvl="2" indent="-169863" fontAlgn="auto">
              <a:spcAft>
                <a:spcPts val="0"/>
              </a:spcAft>
            </a:pPr>
            <a:r>
              <a:rPr lang="en-US" sz="2600" dirty="0" smtClean="0">
                <a:solidFill>
                  <a:srgbClr val="4C4C4C"/>
                </a:solidFill>
              </a:rPr>
              <a:t>Amplitude modulation</a:t>
            </a:r>
          </a:p>
          <a:p>
            <a:pPr marL="801688" lvl="2" indent="-169863" fontAlgn="auto">
              <a:spcAft>
                <a:spcPts val="0"/>
              </a:spcAft>
            </a:pPr>
            <a:r>
              <a:rPr lang="en-US" sz="2600" dirty="0">
                <a:solidFill>
                  <a:srgbClr val="4C4C4C"/>
                </a:solidFill>
              </a:rPr>
              <a:t>L</a:t>
            </a:r>
            <a:r>
              <a:rPr lang="en-US" sz="2600" dirty="0" smtClean="0">
                <a:solidFill>
                  <a:srgbClr val="4C4C4C"/>
                </a:solidFill>
              </a:rPr>
              <a:t>everage outside expertise</a:t>
            </a:r>
          </a:p>
          <a:p>
            <a:pPr marL="231775" indent="-231775" fontAlgn="auto">
              <a:spcAft>
                <a:spcPts val="0"/>
              </a:spcAft>
            </a:pPr>
            <a:r>
              <a:rPr lang="en-US" sz="3300" b="1" dirty="0">
                <a:solidFill>
                  <a:srgbClr val="4C4C4C"/>
                </a:solidFill>
              </a:rPr>
              <a:t>Focus Questions for the Merit Panel:</a:t>
            </a:r>
          </a:p>
          <a:p>
            <a:pPr marL="401638" lvl="1" indent="-169863" fontAlgn="auto">
              <a:spcAft>
                <a:spcPts val="0"/>
              </a:spcAft>
            </a:pPr>
            <a:r>
              <a:rPr lang="en-US" sz="2500" dirty="0" smtClean="0">
                <a:solidFill>
                  <a:srgbClr val="4C4C4C"/>
                </a:solidFill>
              </a:rPr>
              <a:t>Proposed activities relevant?</a:t>
            </a:r>
          </a:p>
          <a:p>
            <a:pPr marL="401638" lvl="1" indent="-169863" fontAlgn="auto">
              <a:spcAft>
                <a:spcPts val="0"/>
              </a:spcAft>
            </a:pPr>
            <a:r>
              <a:rPr lang="en-US" sz="2500" dirty="0" smtClean="0">
                <a:solidFill>
                  <a:srgbClr val="4C4C4C"/>
                </a:solidFill>
              </a:rPr>
              <a:t>Highest priorities correct?</a:t>
            </a:r>
          </a:p>
          <a:p>
            <a:pPr marL="401638" lvl="1" indent="-169863" fontAlgn="auto">
              <a:spcAft>
                <a:spcPts val="0"/>
              </a:spcAft>
            </a:pPr>
            <a:r>
              <a:rPr lang="en-US" sz="2500" dirty="0">
                <a:solidFill>
                  <a:srgbClr val="4C4C4C"/>
                </a:solidFill>
              </a:rPr>
              <a:t>Appropriate line between industry and DOE activities?</a:t>
            </a:r>
          </a:p>
          <a:p>
            <a:pPr marL="401638" lvl="1" indent="-169863" fontAlgn="auto">
              <a:spcAft>
                <a:spcPts val="0"/>
              </a:spcAft>
            </a:pPr>
            <a:endParaRPr lang="en-US" sz="2500" dirty="0">
              <a:solidFill>
                <a:srgbClr val="4C4C4C"/>
              </a:solidFill>
            </a:endParaRPr>
          </a:p>
        </p:txBody>
      </p:sp>
      <p:pic>
        <p:nvPicPr>
          <p:cNvPr id="4" name="Picture 3" descr="1293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" y="956602"/>
            <a:ext cx="4440496" cy="5486401"/>
          </a:xfrm>
          <a:prstGeom prst="rect">
            <a:avLst/>
          </a:prstGeom>
          <a:noFill/>
          <a:ln w="15875" cmpd="sng">
            <a:noFill/>
            <a:miter lim="800000"/>
            <a:headEnd/>
            <a:tailEnd/>
          </a:ln>
          <a:effectLst>
            <a:outerShdw blurRad="114300" sx="102000" sy="102000" algn="ctr" rotWithShape="0">
              <a:schemeClr val="tx1">
                <a:alpha val="60000"/>
              </a:scheme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64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74625" fontAlgn="auto">
              <a:spcAft>
                <a:spcPts val="0"/>
              </a:spcAft>
            </a:pPr>
            <a:r>
              <a:rPr dirty="0" smtClean="0">
                <a:solidFill>
                  <a:srgbClr val="4C4C4C"/>
                </a:solidFill>
              </a:rPr>
              <a:t>Summary</a:t>
            </a:r>
            <a:endParaRPr dirty="0">
              <a:solidFill>
                <a:srgbClr val="4C4C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Questions?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711201"/>
            <a:ext cx="9144000" cy="5632449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  <a:ln>
            <a:solidFill>
              <a:srgbClr val="50565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logo_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1" y="2334620"/>
            <a:ext cx="7319634" cy="216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5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5697083" cy="5830888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Why is aeroacoustics a thrust area</a:t>
            </a:r>
            <a:r>
              <a:rPr lang="en-US" sz="2400" dirty="0" smtClean="0"/>
              <a:t>?</a:t>
            </a:r>
          </a:p>
          <a:p>
            <a:pPr lvl="1"/>
            <a:r>
              <a:rPr lang="en-US" sz="2800" dirty="0" smtClean="0"/>
              <a:t>Noise is an impediment to wind energy construction</a:t>
            </a:r>
          </a:p>
          <a:p>
            <a:pPr lvl="2"/>
            <a:r>
              <a:rPr lang="en-US" sz="2800" dirty="0" smtClean="0"/>
              <a:t>Issue will grow as penetration levels increase</a:t>
            </a:r>
          </a:p>
          <a:p>
            <a:pPr lvl="2"/>
            <a:r>
              <a:rPr lang="en-US" sz="2800" dirty="0" smtClean="0"/>
              <a:t>No </a:t>
            </a:r>
            <a:r>
              <a:rPr lang="en-US" sz="2800" dirty="0"/>
              <a:t>common understanding of </a:t>
            </a:r>
            <a:r>
              <a:rPr lang="en-US" sz="2800" dirty="0" smtClean="0"/>
              <a:t>what’s annoying</a:t>
            </a:r>
          </a:p>
          <a:p>
            <a:pPr lvl="1"/>
            <a:r>
              <a:rPr lang="en-US" sz="2800" dirty="0"/>
              <a:t>Potential reductions in cost of energy</a:t>
            </a:r>
          </a:p>
          <a:p>
            <a:pPr lvl="2"/>
            <a:r>
              <a:rPr lang="en-US" sz="2800" dirty="0"/>
              <a:t>Noise reduced operation is lost energy</a:t>
            </a:r>
          </a:p>
          <a:p>
            <a:pPr lvl="2"/>
            <a:r>
              <a:rPr lang="en-US" sz="2800" dirty="0" smtClean="0"/>
              <a:t>Some studies show increased tip speeds (i.e. noise) reduce turbine cost</a:t>
            </a:r>
          </a:p>
          <a:p>
            <a:pPr lvl="1"/>
            <a:endParaRPr lang="en-US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343706"/>
            <a:ext cx="2876550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797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Correlation with A2e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6752998" cy="5530850"/>
          </a:xfrm>
        </p:spPr>
        <p:txBody>
          <a:bodyPr/>
          <a:lstStyle/>
          <a:p>
            <a:r>
              <a:rPr lang="en-US" sz="3200" dirty="0" smtClean="0"/>
              <a:t>Optimized </a:t>
            </a:r>
            <a:r>
              <a:rPr lang="en-US" sz="3200" dirty="0"/>
              <a:t>Performance of Existing Wind Plants</a:t>
            </a:r>
          </a:p>
          <a:p>
            <a:pPr lvl="1"/>
            <a:r>
              <a:rPr lang="en-US" sz="2800" dirty="0"/>
              <a:t>LCOE Reduction</a:t>
            </a:r>
          </a:p>
          <a:p>
            <a:r>
              <a:rPr lang="en-US" sz="3200" dirty="0"/>
              <a:t>Seamless Grid Integration at High Penetration</a:t>
            </a:r>
          </a:p>
          <a:p>
            <a:pPr lvl="1"/>
            <a:r>
              <a:rPr lang="en-US" sz="2800" dirty="0"/>
              <a:t>Reduce annual curtailment</a:t>
            </a:r>
          </a:p>
          <a:p>
            <a:r>
              <a:rPr lang="en-US" sz="3200" dirty="0"/>
              <a:t>Next Generation Wind Plant Technology Development</a:t>
            </a:r>
          </a:p>
          <a:p>
            <a:pPr lvl="1"/>
            <a:r>
              <a:rPr lang="en-US" sz="2800" dirty="0"/>
              <a:t>Reduced acoustic emissions </a:t>
            </a:r>
            <a:r>
              <a:rPr lang="en-US" sz="2800" dirty="0" smtClean="0"/>
              <a:t>6 dB relative to 105 dB baseline</a:t>
            </a:r>
            <a:endParaRPr lang="en-US" sz="2800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717" y="1972356"/>
            <a:ext cx="1749425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642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Approach for Strategy Development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Initial strategy document – November 2013</a:t>
            </a:r>
          </a:p>
          <a:p>
            <a:pPr lvl="1"/>
            <a:r>
              <a:rPr lang="en-US" dirty="0" smtClean="0"/>
              <a:t>Disseminated to experts and gathered initial feedback</a:t>
            </a:r>
          </a:p>
          <a:p>
            <a:r>
              <a:rPr lang="en-US" dirty="0" smtClean="0"/>
              <a:t>Experts Meeting</a:t>
            </a:r>
          </a:p>
          <a:p>
            <a:pPr lvl="1"/>
            <a:r>
              <a:rPr lang="en-US" dirty="0" smtClean="0"/>
              <a:t>January 20-21, 2014 in Arlington, VA – day and half</a:t>
            </a:r>
          </a:p>
          <a:p>
            <a:pPr lvl="1"/>
            <a:r>
              <a:rPr lang="en-US" dirty="0" smtClean="0"/>
              <a:t>~30 attendees (90 invitees)</a:t>
            </a:r>
          </a:p>
          <a:p>
            <a:pPr lvl="1"/>
            <a:r>
              <a:rPr lang="en-US" dirty="0" smtClean="0"/>
              <a:t>Breakout groups</a:t>
            </a:r>
          </a:p>
          <a:p>
            <a:pPr lvl="2"/>
            <a:r>
              <a:rPr lang="en-US" dirty="0" smtClean="0"/>
              <a:t>Turbine Technology</a:t>
            </a:r>
          </a:p>
          <a:p>
            <a:pPr lvl="2"/>
            <a:r>
              <a:rPr lang="en-US" dirty="0" smtClean="0"/>
              <a:t>Wind Plant Layout and Operation</a:t>
            </a:r>
          </a:p>
          <a:p>
            <a:pPr lvl="2"/>
            <a:r>
              <a:rPr lang="en-US" dirty="0" smtClean="0"/>
              <a:t>Community Impact</a:t>
            </a:r>
          </a:p>
          <a:p>
            <a:pPr lvl="1"/>
            <a:r>
              <a:rPr lang="en-US" dirty="0" smtClean="0"/>
              <a:t>Summary report by March</a:t>
            </a:r>
          </a:p>
          <a:p>
            <a:r>
              <a:rPr lang="en-US" dirty="0" smtClean="0"/>
              <a:t>A2e Merit Review – February 2014</a:t>
            </a:r>
          </a:p>
          <a:p>
            <a:r>
              <a:rPr lang="en-US" dirty="0" smtClean="0"/>
              <a:t>Planning group – subset of 6 experts </a:t>
            </a:r>
          </a:p>
          <a:p>
            <a:pPr lvl="1"/>
            <a:r>
              <a:rPr lang="en-US" dirty="0" smtClean="0"/>
              <a:t>Take expert meeting summary as input</a:t>
            </a:r>
          </a:p>
          <a:p>
            <a:pPr lvl="1"/>
            <a:r>
              <a:rPr lang="en-US" dirty="0" smtClean="0"/>
              <a:t>5-7 year plan to DOE by June</a:t>
            </a:r>
          </a:p>
        </p:txBody>
      </p:sp>
    </p:spTree>
    <p:extLst>
      <p:ext uri="{BB962C8B-B14F-4D97-AF65-F5344CB8AC3E}">
        <p14:creationId xmlns:p14="http://schemas.microsoft.com/office/powerpoint/2010/main" val="156598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513334"/>
              </p:ext>
            </p:extLst>
          </p:nvPr>
        </p:nvGraphicFramePr>
        <p:xfrm>
          <a:off x="543596" y="950972"/>
          <a:ext cx="8123721" cy="5186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847"/>
                <a:gridCol w="2142900"/>
                <a:gridCol w="3570974"/>
              </a:tblGrid>
              <a:tr h="626295">
                <a:tc>
                  <a:txBody>
                    <a:bodyPr/>
                    <a:lstStyle/>
                    <a:p>
                      <a:r>
                        <a:rPr lang="en-US" sz="2400" baseline="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Organization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Industry</a:t>
                      </a:r>
                      <a:r>
                        <a:rPr lang="en-US" sz="2400" baseline="0" dirty="0" smtClean="0"/>
                        <a:t> Role</a:t>
                      </a:r>
                      <a:endParaRPr lang="en-US" sz="2400" dirty="0"/>
                    </a:p>
                  </a:txBody>
                  <a:tcPr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Pat Moriarty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(Lead)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NREL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National Lab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David Maniaci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Sandia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Lab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Matt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Barone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Sandia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Lab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Shreyas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Ananthan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DOE WWPTO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</a:t>
                      </a:r>
                      <a:endParaRPr lang="en-US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0" marB="0" anchor="ctr"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William Devenport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Virginia Tech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Academic R&amp;D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Kevin Kinzie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GE Wind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OEM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</a:tr>
              <a:tr h="65152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Mark Bastasch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CH2MHill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Acoustic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Consultant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T="0" marB="0" anchor="ctr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880"/>
            <a:ext cx="9144000" cy="64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en-US" sz="2800" b="1" kern="1200">
                <a:solidFill>
                  <a:schemeClr val="bg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74625" fontAlgn="auto"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75000"/>
                  </a:schemeClr>
                </a:solidFill>
              </a:rPr>
              <a:t>Key Contributors to Date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3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Thrust Focus Areas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81203" y="1270000"/>
            <a:ext cx="4597626" cy="2289629"/>
          </a:xfrm>
        </p:spPr>
        <p:txBody>
          <a:bodyPr/>
          <a:lstStyle/>
          <a:p>
            <a:r>
              <a:rPr lang="en-US" dirty="0" smtClean="0"/>
              <a:t>Turbine Technology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rediction and measurement of source</a:t>
            </a:r>
          </a:p>
          <a:p>
            <a:pPr lvl="1"/>
            <a:r>
              <a:rPr lang="en-US" dirty="0" smtClean="0"/>
              <a:t>Turbine design and control strategies</a:t>
            </a:r>
          </a:p>
          <a:p>
            <a:r>
              <a:rPr lang="en-US" dirty="0" smtClean="0"/>
              <a:t>Wind Plant Layout and Operation</a:t>
            </a:r>
          </a:p>
          <a:p>
            <a:pPr lvl="1"/>
            <a:r>
              <a:rPr lang="en-US" dirty="0" smtClean="0"/>
              <a:t>Propagation</a:t>
            </a:r>
          </a:p>
          <a:p>
            <a:pPr lvl="1"/>
            <a:r>
              <a:rPr lang="en-US" dirty="0" smtClean="0"/>
              <a:t>Layout and operation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b="35506"/>
          <a:stretch/>
        </p:blipFill>
        <p:spPr bwMode="auto">
          <a:xfrm>
            <a:off x="796699" y="3637417"/>
            <a:ext cx="7499350" cy="234972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546374" y="1259113"/>
            <a:ext cx="4597626" cy="2289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Community </a:t>
            </a:r>
            <a:r>
              <a:rPr lang="en-US" dirty="0"/>
              <a:t>Impact</a:t>
            </a:r>
          </a:p>
          <a:p>
            <a:pPr lvl="1"/>
            <a:r>
              <a:rPr lang="en-US" dirty="0"/>
              <a:t>Information vetting</a:t>
            </a:r>
          </a:p>
          <a:p>
            <a:pPr lvl="1"/>
            <a:r>
              <a:rPr lang="en-US" dirty="0"/>
              <a:t>Public perception – what’s annoying?</a:t>
            </a:r>
          </a:p>
          <a:p>
            <a:pPr lvl="1"/>
            <a:r>
              <a:rPr lang="en-US" dirty="0"/>
              <a:t>Measurement standards</a:t>
            </a:r>
          </a:p>
        </p:txBody>
      </p:sp>
    </p:spTree>
    <p:extLst>
      <p:ext uri="{BB962C8B-B14F-4D97-AF65-F5344CB8AC3E}">
        <p14:creationId xmlns:p14="http://schemas.microsoft.com/office/powerpoint/2010/main" val="85706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 of the Art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5958341" cy="553085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Turbine Technology</a:t>
            </a:r>
          </a:p>
          <a:p>
            <a:pPr lvl="1"/>
            <a:r>
              <a:rPr lang="en-US" dirty="0" smtClean="0"/>
              <a:t>Semi-empirical 2D noise models </a:t>
            </a:r>
          </a:p>
          <a:p>
            <a:pPr lvl="1"/>
            <a:r>
              <a:rPr lang="en-US" dirty="0" smtClean="0"/>
              <a:t>Wind tunnel testing common</a:t>
            </a:r>
          </a:p>
          <a:p>
            <a:pPr lvl="1"/>
            <a:r>
              <a:rPr lang="en-US" dirty="0" smtClean="0"/>
              <a:t>Serrations </a:t>
            </a:r>
          </a:p>
          <a:p>
            <a:pPr lvl="1"/>
            <a:r>
              <a:rPr lang="en-US" dirty="0" smtClean="0"/>
              <a:t>2-4</a:t>
            </a:r>
            <a:r>
              <a:rPr lang="en-US" dirty="0"/>
              <a:t>% loss in AEP per 1 dB reduction</a:t>
            </a:r>
          </a:p>
          <a:p>
            <a:r>
              <a:rPr lang="en-US" dirty="0" smtClean="0"/>
              <a:t>Wind Plant Layout and Operation</a:t>
            </a:r>
          </a:p>
          <a:p>
            <a:pPr lvl="1"/>
            <a:r>
              <a:rPr lang="en-US" dirty="0" smtClean="0"/>
              <a:t>Layout constraint on noise </a:t>
            </a:r>
          </a:p>
          <a:p>
            <a:pPr lvl="1"/>
            <a:r>
              <a:rPr lang="en-US" dirty="0" smtClean="0"/>
              <a:t>Simple propagation models – ISO 9613</a:t>
            </a:r>
          </a:p>
          <a:p>
            <a:pPr lvl="1"/>
            <a:r>
              <a:rPr lang="en-US" dirty="0" smtClean="0"/>
              <a:t>No interaction with…</a:t>
            </a:r>
          </a:p>
          <a:p>
            <a:pPr lvl="2"/>
            <a:r>
              <a:rPr lang="en-US" dirty="0" smtClean="0"/>
              <a:t>Terrain and vegetation</a:t>
            </a:r>
          </a:p>
          <a:p>
            <a:pPr lvl="2"/>
            <a:r>
              <a:rPr lang="en-US" dirty="0" smtClean="0"/>
              <a:t>Atmosphere</a:t>
            </a:r>
          </a:p>
          <a:p>
            <a:pPr lvl="2"/>
            <a:r>
              <a:rPr lang="en-US" dirty="0" smtClean="0"/>
              <a:t>Between turbines</a:t>
            </a:r>
          </a:p>
          <a:p>
            <a:r>
              <a:rPr lang="en-US" dirty="0" smtClean="0"/>
              <a:t>Community Impact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arying community regulations</a:t>
            </a:r>
          </a:p>
          <a:p>
            <a:pPr lvl="1"/>
            <a:r>
              <a:rPr lang="en-US" dirty="0" err="1" smtClean="0"/>
              <a:t>Mis</a:t>
            </a:r>
            <a:r>
              <a:rPr lang="en-US" dirty="0" smtClean="0"/>
              <a:t>/disinformation prevalent</a:t>
            </a:r>
          </a:p>
          <a:p>
            <a:pPr lvl="1"/>
            <a:r>
              <a:rPr lang="en-US" dirty="0" smtClean="0"/>
              <a:t>No standard measurement or modeling practices</a:t>
            </a:r>
          </a:p>
          <a:p>
            <a:pPr lvl="1"/>
            <a:r>
              <a:rPr lang="en-US" dirty="0" smtClean="0"/>
              <a:t>Amplitude modulation thought to be most annoying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514" y="1233487"/>
            <a:ext cx="2895600" cy="454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96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Research Challenges and Technical Barriers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800"/>
            <a:ext cx="8731250" cy="58308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Turbine Technology</a:t>
            </a:r>
          </a:p>
          <a:p>
            <a:pPr lvl="1"/>
            <a:r>
              <a:rPr lang="en-US" dirty="0" smtClean="0"/>
              <a:t>Reduce noise at same power </a:t>
            </a:r>
            <a:r>
              <a:rPr lang="en-US" u="sng" dirty="0" smtClean="0"/>
              <a:t>or</a:t>
            </a:r>
          </a:p>
          <a:p>
            <a:pPr lvl="1"/>
            <a:r>
              <a:rPr lang="en-US" dirty="0" smtClean="0"/>
              <a:t>Increase power with same noise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nsteady noise production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Noise control</a:t>
            </a:r>
          </a:p>
          <a:p>
            <a:r>
              <a:rPr lang="en-US" dirty="0" smtClean="0"/>
              <a:t>Wind Plant Layout and Operation</a:t>
            </a:r>
          </a:p>
          <a:p>
            <a:pPr lvl="1"/>
            <a:r>
              <a:rPr lang="en-US" dirty="0" smtClean="0"/>
              <a:t>Accurate and validated noise propagation models</a:t>
            </a:r>
          </a:p>
          <a:p>
            <a:pPr lvl="2"/>
            <a:r>
              <a:rPr lang="en-US" dirty="0" smtClean="0"/>
              <a:t>Terrain, vegetation and atmosphere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mplitude modulation physics </a:t>
            </a:r>
          </a:p>
          <a:p>
            <a:pPr lvl="1"/>
            <a:r>
              <a:rPr lang="en-US" dirty="0" smtClean="0"/>
              <a:t>How does turbine noise change within wind plants?</a:t>
            </a:r>
          </a:p>
          <a:p>
            <a:pPr lvl="1"/>
            <a:r>
              <a:rPr lang="en-US" dirty="0" smtClean="0"/>
              <a:t>Building/structural response</a:t>
            </a:r>
          </a:p>
          <a:p>
            <a:r>
              <a:rPr lang="en-US" dirty="0" smtClean="0"/>
              <a:t>Community Impact</a:t>
            </a:r>
          </a:p>
          <a:p>
            <a:pPr lvl="1"/>
            <a:r>
              <a:rPr lang="en-US" dirty="0" smtClean="0"/>
              <a:t>Complaints from projects that meet regulation</a:t>
            </a:r>
          </a:p>
          <a:p>
            <a:pPr lvl="1"/>
            <a:r>
              <a:rPr lang="en-US" dirty="0" smtClean="0"/>
              <a:t>Determination of relevant metrics</a:t>
            </a:r>
          </a:p>
          <a:p>
            <a:pPr lvl="1"/>
            <a:r>
              <a:rPr lang="en-US" dirty="0" smtClean="0"/>
              <a:t>Extreme events may dominate instead of constant dB level</a:t>
            </a:r>
          </a:p>
          <a:p>
            <a:pPr lvl="1"/>
            <a:r>
              <a:rPr lang="en-US" dirty="0" err="1" smtClean="0"/>
              <a:t>Mis</a:t>
            </a:r>
            <a:r>
              <a:rPr lang="en-US" dirty="0" smtClean="0"/>
              <a:t>/disinformation </a:t>
            </a:r>
          </a:p>
          <a:p>
            <a:pPr lvl="1"/>
            <a:r>
              <a:rPr lang="en-US" dirty="0" smtClean="0"/>
              <a:t>Guidelines for regulation, modeling and measurement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97" y="1821089"/>
            <a:ext cx="3279775" cy="349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2559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2088" y="812799"/>
            <a:ext cx="5642655" cy="587375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Technology Transfer</a:t>
            </a:r>
          </a:p>
          <a:p>
            <a:pPr lvl="1"/>
            <a:r>
              <a:rPr lang="en-US" dirty="0" smtClean="0"/>
              <a:t>Open source freely available datasets and simulation tools</a:t>
            </a:r>
          </a:p>
          <a:p>
            <a:pPr lvl="1"/>
            <a:r>
              <a:rPr lang="en-US" dirty="0" smtClean="0"/>
              <a:t>Open source geometries and control if possible</a:t>
            </a:r>
          </a:p>
          <a:p>
            <a:pPr lvl="1"/>
            <a:r>
              <a:rPr lang="en-US" dirty="0" smtClean="0"/>
              <a:t>IEA Task on Wind Plant Noise</a:t>
            </a:r>
          </a:p>
          <a:p>
            <a:r>
              <a:rPr lang="en-US" dirty="0" smtClean="0"/>
              <a:t>Turbine Technology Goal</a:t>
            </a:r>
          </a:p>
          <a:p>
            <a:pPr lvl="1"/>
            <a:r>
              <a:rPr lang="en-US" dirty="0" smtClean="0"/>
              <a:t>-6 dB at constant power by 2020 relative to 105 </a:t>
            </a:r>
            <a:r>
              <a:rPr lang="en-US" dirty="0" err="1" smtClean="0"/>
              <a:t>dBA</a:t>
            </a:r>
            <a:r>
              <a:rPr lang="en-US" dirty="0" smtClean="0"/>
              <a:t> fleet average</a:t>
            </a:r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Airfoils, turbines and wind plants</a:t>
            </a:r>
          </a:p>
          <a:p>
            <a:pPr lvl="1"/>
            <a:r>
              <a:rPr lang="en-US" dirty="0" smtClean="0"/>
              <a:t>Wind tunnel</a:t>
            </a:r>
          </a:p>
          <a:p>
            <a:pPr lvl="2"/>
            <a:r>
              <a:rPr lang="en-US" dirty="0" smtClean="0"/>
              <a:t>Unsteady airfoil testing </a:t>
            </a:r>
          </a:p>
          <a:p>
            <a:pPr lvl="1"/>
            <a:r>
              <a:rPr lang="en-US" dirty="0" smtClean="0"/>
              <a:t>Sub and full scale</a:t>
            </a:r>
          </a:p>
          <a:p>
            <a:pPr lvl="2"/>
            <a:r>
              <a:rPr lang="en-US" dirty="0" smtClean="0"/>
              <a:t>Details of multiple turbines and inflow</a:t>
            </a:r>
          </a:p>
          <a:p>
            <a:pPr lvl="2"/>
            <a:r>
              <a:rPr lang="en-US" dirty="0" smtClean="0"/>
              <a:t>Range of operating and atmospheric conditions</a:t>
            </a:r>
          </a:p>
          <a:p>
            <a:pPr lvl="2"/>
            <a:r>
              <a:rPr lang="en-US" dirty="0" smtClean="0"/>
              <a:t>Topography</a:t>
            </a:r>
            <a:endParaRPr lang="en-US" dirty="0"/>
          </a:p>
          <a:p>
            <a:pPr lvl="2"/>
            <a:r>
              <a:rPr lang="en-US" dirty="0"/>
              <a:t>Background </a:t>
            </a:r>
            <a:r>
              <a:rPr lang="en-US" dirty="0" smtClean="0"/>
              <a:t>noise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 cstate="print"/>
          <a:srcRect l="9294" r="11355"/>
          <a:stretch/>
        </p:blipFill>
        <p:spPr bwMode="auto">
          <a:xfrm>
            <a:off x="5706155" y="2281919"/>
            <a:ext cx="3309257" cy="25114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86643021"/>
      </p:ext>
    </p:extLst>
  </p:cSld>
  <p:clrMapOvr>
    <a:masterClrMapping/>
  </p:clrMapOvr>
</p:sld>
</file>

<file path=ppt/theme/theme1.xml><?xml version="1.0" encoding="utf-8"?>
<a:theme xmlns:a="http://schemas.openxmlformats.org/drawingml/2006/main" name="Mosaic Blue-white interior">
  <a:themeElements>
    <a:clrScheme name="EERE PPT Green">
      <a:dk1>
        <a:srgbClr val="4C4C4C"/>
      </a:dk1>
      <a:lt1>
        <a:sysClr val="window" lastClr="FFFFFF"/>
      </a:lt1>
      <a:dk2>
        <a:srgbClr val="666666"/>
      </a:dk2>
      <a:lt2>
        <a:srgbClr val="EEECE1"/>
      </a:lt2>
      <a:accent1>
        <a:srgbClr val="99CC33"/>
      </a:accent1>
      <a:accent2>
        <a:srgbClr val="FFCC00"/>
      </a:accent2>
      <a:accent3>
        <a:srgbClr val="0099CC"/>
      </a:accent3>
      <a:accent4>
        <a:srgbClr val="006699"/>
      </a:accent4>
      <a:accent5>
        <a:srgbClr val="006633"/>
      </a:accent5>
      <a:accent6>
        <a:srgbClr val="FF9933"/>
      </a:accent6>
      <a:hlink>
        <a:srgbClr val="006699"/>
      </a:hlink>
      <a:folHlink>
        <a:srgbClr val="6666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3481</TotalTime>
  <Words>805</Words>
  <Application>Microsoft Office PowerPoint</Application>
  <PresentationFormat>On-screen Show (4:3)</PresentationFormat>
  <Paragraphs>212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Mosaic Blue-white interior</vt:lpstr>
      <vt:lpstr>PowerPoint Presentation</vt:lpstr>
      <vt:lpstr>Overview</vt:lpstr>
      <vt:lpstr>Correlation with A2e objectives</vt:lpstr>
      <vt:lpstr>Approach for Strategy Development</vt:lpstr>
      <vt:lpstr>PowerPoint Presentation</vt:lpstr>
      <vt:lpstr>Thrust Focus Areas</vt:lpstr>
      <vt:lpstr>Current State of the Art</vt:lpstr>
      <vt:lpstr>Key Research Challenges and Technical Barriers</vt:lpstr>
      <vt:lpstr>Approach</vt:lpstr>
      <vt:lpstr>Approach (cont.)</vt:lpstr>
      <vt:lpstr>Approach (cont.)</vt:lpstr>
      <vt:lpstr>Accomplishment Expectations</vt:lpstr>
      <vt:lpstr>Timeline</vt:lpstr>
      <vt:lpstr>PowerPoint Presentation</vt:lpstr>
      <vt:lpstr>Questions?</vt:lpstr>
    </vt:vector>
  </TitlesOfParts>
  <Company>NREL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Blue version of the EERE PowerPoint template, for use with PowerPoint 2007.</dc:subject>
  <dc:creator>NREL Staff</dc:creator>
  <cp:lastModifiedBy>Pat Moriarty</cp:lastModifiedBy>
  <cp:revision>327</cp:revision>
  <cp:lastPrinted>2014-01-31T23:12:51Z</cp:lastPrinted>
  <dcterms:created xsi:type="dcterms:W3CDTF">2011-11-16T16:51:06Z</dcterms:created>
  <dcterms:modified xsi:type="dcterms:W3CDTF">2014-02-03T20:11:21Z</dcterms:modified>
</cp:coreProperties>
</file>